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0"/>
  </p:notesMasterIdLst>
  <p:handoutMasterIdLst>
    <p:handoutMasterId r:id="rId21"/>
  </p:handoutMasterIdLst>
  <p:sldIdLst>
    <p:sldId id="274" r:id="rId2"/>
    <p:sldId id="276" r:id="rId3"/>
    <p:sldId id="610" r:id="rId4"/>
    <p:sldId id="587" r:id="rId5"/>
    <p:sldId id="611" r:id="rId6"/>
    <p:sldId id="612" r:id="rId7"/>
    <p:sldId id="592" r:id="rId8"/>
    <p:sldId id="625" r:id="rId9"/>
    <p:sldId id="627" r:id="rId10"/>
    <p:sldId id="619" r:id="rId11"/>
    <p:sldId id="622" r:id="rId12"/>
    <p:sldId id="623" r:id="rId13"/>
    <p:sldId id="626" r:id="rId14"/>
    <p:sldId id="620" r:id="rId15"/>
    <p:sldId id="624" r:id="rId16"/>
    <p:sldId id="324" r:id="rId17"/>
    <p:sldId id="528" r:id="rId18"/>
    <p:sldId id="40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  <p14:sldId id="276"/>
          </p14:sldIdLst>
        </p14:section>
        <p14:section name="Компютърни програми и интерфейс" id="{F8F9833F-6FC8-435C-B14B-E7C733F5219D}">
          <p14:sldIdLst>
            <p14:sldId id="610"/>
            <p14:sldId id="587"/>
          </p14:sldIdLst>
        </p14:section>
        <p14:section name="Основни елементи на работния плот" id="{ECEDB838-D858-484D-A0E5-E196B3D83A58}">
          <p14:sldIdLst>
            <p14:sldId id="611"/>
            <p14:sldId id="612"/>
          </p14:sldIdLst>
        </p14:section>
        <p14:section name="Основни елементи на прозорците" id="{FF78C96D-2705-4081-93D6-FDF89C9A3D2B}">
          <p14:sldIdLst>
            <p14:sldId id="592"/>
            <p14:sldId id="625"/>
            <p14:sldId id="627"/>
          </p14:sldIdLst>
        </p14:section>
        <p14:section name="Елементи на диалоговите прозорци" id="{EA40DB58-5559-4557-A974-5B40CD4F2292}">
          <p14:sldIdLst>
            <p14:sldId id="619"/>
            <p14:sldId id="622"/>
            <p14:sldId id="623"/>
            <p14:sldId id="626"/>
            <p14:sldId id="620"/>
          </p14:sldIdLst>
        </p14:section>
        <p14:section name="Препоръки" id="{C083B180-62ED-444B-B3F6-383FD971E5C1}">
          <p14:sldIdLst>
            <p14:sldId id="624"/>
          </p14:sldIdLst>
        </p14:section>
        <p14:section name="Заключение" id="{10E03AB1-9AA8-4E86-9A64-D741901E50A2}">
          <p14:sldIdLst>
            <p14:sldId id="324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  <p:cmAuthor id="2" name="Muharem" initials="M" lastIdx="1" clrIdx="1">
    <p:extLst>
      <p:ext uri="{19B8F6BF-5375-455C-9EA6-DF929625EA0E}">
        <p15:presenceInfo xmlns:p15="http://schemas.microsoft.com/office/powerpoint/2012/main" userId="6656750bdb50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80" autoAdjust="0"/>
    <p:restoredTop sz="94626" autoAdjust="0"/>
  </p:normalViewPr>
  <p:slideViewPr>
    <p:cSldViewPr snapToGrid="0" showGuides="1">
      <p:cViewPr varScale="1">
        <p:scale>
          <a:sx n="109" d="100"/>
          <a:sy n="109" d="100"/>
        </p:scale>
        <p:origin x="504" y="10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19.1.2024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41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55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73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87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7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37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472EA18C-4C17-4B25-8D51-42217A2C277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907191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99452" y="2381654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1/19/2024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264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2820" y="1435108"/>
            <a:ext cx="7804097" cy="46913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7996846" y="1101255"/>
            <a:ext cx="62937" cy="5178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9711" y="1876206"/>
            <a:ext cx="186904" cy="440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5989" y="1353867"/>
            <a:ext cx="3269246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1/19/2024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1/19/2024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1/19/2024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1/19/2024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1/19/2024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1/19/2024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91" r:id="rId12"/>
    <p:sldLayoutId id="2147483686" r:id="rId13"/>
    <p:sldLayoutId id="2147483689" r:id="rId14"/>
    <p:sldLayoutId id="2147483688" r:id="rId15"/>
    <p:sldLayoutId id="214748368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371" y="2358369"/>
            <a:ext cx="5378181" cy="302522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068" y="1474404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/>
              <a:t>Елементи на работния плот и прозорците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18" y="446261"/>
            <a:ext cx="11283094" cy="882654"/>
          </a:xfrm>
        </p:spPr>
        <p:txBody>
          <a:bodyPr>
            <a:noAutofit/>
          </a:bodyPr>
          <a:lstStyle/>
          <a:p>
            <a:r>
              <a:rPr lang="bg-BG" sz="4200" dirty="0"/>
              <a:t>Диалог на потребителите с компютърни приложения</a:t>
            </a:r>
            <a:endParaRPr lang="en-US" sz="4200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999" y="560959"/>
            <a:ext cx="6936002" cy="419101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C07982-6D23-447D-9D4D-78C23E2B49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0962" y="4954176"/>
            <a:ext cx="11756725" cy="76808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sz="5400" dirty="0"/>
              <a:t>Елементи на диалоговите прозорците</a:t>
            </a:r>
            <a:endParaRPr lang="en-US" sz="5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3B8732-F1A3-4362-921B-7817987BAE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7" y="5722260"/>
            <a:ext cx="10961783" cy="675365"/>
          </a:xfrm>
        </p:spPr>
        <p:txBody>
          <a:bodyPr/>
          <a:lstStyle/>
          <a:p>
            <a:r>
              <a:rPr lang="bg-BG" sz="3600" dirty="0"/>
              <a:t>Радиобутон, текстово поле, отметка, бутон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6E881-27C0-4FD7-8EAD-6C02DC006F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23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796" y="1950853"/>
            <a:ext cx="7068932" cy="444634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" y="112325"/>
            <a:ext cx="9833271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Елементи на диалоговия прозорец – Пример 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Закръглено правоъгълно изнесено означение 1"/>
          <p:cNvSpPr/>
          <p:nvPr/>
        </p:nvSpPr>
        <p:spPr bwMode="auto">
          <a:xfrm>
            <a:off x="9337431" y="1332665"/>
            <a:ext cx="2605144" cy="585215"/>
          </a:xfrm>
          <a:prstGeom prst="wedgeRoundRectCallout">
            <a:avLst>
              <a:gd name="adj1" fmla="val -40468"/>
              <a:gd name="adj2" fmla="val 10337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Текстово поле</a:t>
            </a:r>
          </a:p>
        </p:txBody>
      </p:sp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10432457" y="5266944"/>
            <a:ext cx="1575047" cy="512064"/>
          </a:xfrm>
          <a:prstGeom prst="wedgeRoundRectCallout">
            <a:avLst>
              <a:gd name="adj1" fmla="val -136715"/>
              <a:gd name="adj2" fmla="val 10480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Закръглено правоъгълно изнесено означение 12"/>
          <p:cNvSpPr/>
          <p:nvPr/>
        </p:nvSpPr>
        <p:spPr bwMode="auto">
          <a:xfrm>
            <a:off x="190405" y="3937547"/>
            <a:ext cx="2645399" cy="1461803"/>
          </a:xfrm>
          <a:prstGeom prst="wedgeRoundRectCallout">
            <a:avLst>
              <a:gd name="adj1" fmla="val 93595"/>
              <a:gd name="adj2" fmla="val 6331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Комбинирана кутия</a:t>
            </a:r>
            <a:b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ComboBox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14" name="Закръглено правоъгълно изнесено означение 13"/>
          <p:cNvSpPr/>
          <p:nvPr/>
        </p:nvSpPr>
        <p:spPr bwMode="auto">
          <a:xfrm>
            <a:off x="678899" y="1335024"/>
            <a:ext cx="1932792" cy="583066"/>
          </a:xfrm>
          <a:prstGeom prst="wedgeRoundRectCallout">
            <a:avLst>
              <a:gd name="adj1" fmla="val 70527"/>
              <a:gd name="adj2" fmla="val 7483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Заглавие</a:t>
            </a:r>
          </a:p>
        </p:txBody>
      </p:sp>
      <p:sp>
        <p:nvSpPr>
          <p:cNvPr id="16" name="Закръглено правоъгълно изнесено означение 15"/>
          <p:cNvSpPr/>
          <p:nvPr/>
        </p:nvSpPr>
        <p:spPr bwMode="auto">
          <a:xfrm>
            <a:off x="9304966" y="3989314"/>
            <a:ext cx="2670073" cy="709458"/>
          </a:xfrm>
          <a:prstGeom prst="wedgeRoundRectCallout">
            <a:avLst>
              <a:gd name="adj1" fmla="val -62149"/>
              <a:gd name="adj2" fmla="val 2762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Работна област</a:t>
            </a:r>
          </a:p>
        </p:txBody>
      </p:sp>
      <p:sp>
        <p:nvSpPr>
          <p:cNvPr id="6" name="Закръглено правоъгълно изнесено означение 11">
            <a:extLst>
              <a:ext uri="{FF2B5EF4-FFF2-40B4-BE49-F238E27FC236}">
                <a16:creationId xmlns:a16="http://schemas.microsoft.com/office/drawing/2014/main" id="{BF5BF4F0-C7DA-046E-5070-E601590FA62E}"/>
              </a:ext>
            </a:extLst>
          </p:cNvPr>
          <p:cNvSpPr/>
          <p:nvPr/>
        </p:nvSpPr>
        <p:spPr bwMode="auto">
          <a:xfrm>
            <a:off x="10420187" y="5266944"/>
            <a:ext cx="1575047" cy="512064"/>
          </a:xfrm>
          <a:prstGeom prst="wedgeRoundRectCallout">
            <a:avLst>
              <a:gd name="adj1" fmla="val -72754"/>
              <a:gd name="adj2" fmla="val 1118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Бутони</a:t>
            </a:r>
          </a:p>
        </p:txBody>
      </p:sp>
    </p:spTree>
    <p:extLst>
      <p:ext uri="{BB962C8B-B14F-4D97-AF65-F5344CB8AC3E}">
        <p14:creationId xmlns:p14="http://schemas.microsoft.com/office/powerpoint/2010/main" val="78570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3" grpId="0" animBg="1"/>
      <p:bldP spid="14" grpId="0" animBg="1"/>
      <p:bldP spid="16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878" y="1866439"/>
            <a:ext cx="7933678" cy="479384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09" y="122561"/>
            <a:ext cx="9936190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Елементи на диалоговия прозорец – Пример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186239" y="2245074"/>
            <a:ext cx="2526340" cy="572500"/>
          </a:xfrm>
          <a:prstGeom prst="wedgeRoundRectCallout">
            <a:avLst>
              <a:gd name="adj1" fmla="val 69664"/>
              <a:gd name="adj2" fmla="val 1090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Текстово поле</a:t>
            </a:r>
          </a:p>
        </p:txBody>
      </p:sp>
      <p:sp>
        <p:nvSpPr>
          <p:cNvPr id="13" name="Закръглено правоъгълно изнесено означение 12"/>
          <p:cNvSpPr/>
          <p:nvPr/>
        </p:nvSpPr>
        <p:spPr bwMode="auto">
          <a:xfrm>
            <a:off x="7858508" y="4088753"/>
            <a:ext cx="1795094" cy="604689"/>
          </a:xfrm>
          <a:prstGeom prst="wedgeRoundRectCallout">
            <a:avLst>
              <a:gd name="adj1" fmla="val -185837"/>
              <a:gd name="adj2" fmla="val -8819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Отметки</a:t>
            </a:r>
          </a:p>
        </p:txBody>
      </p:sp>
      <p:sp>
        <p:nvSpPr>
          <p:cNvPr id="14" name="Закръглено правоъгълно изнесено означение 13"/>
          <p:cNvSpPr/>
          <p:nvPr/>
        </p:nvSpPr>
        <p:spPr bwMode="auto">
          <a:xfrm>
            <a:off x="218016" y="3749338"/>
            <a:ext cx="2514480" cy="1028050"/>
          </a:xfrm>
          <a:prstGeom prst="wedgeRoundRectCallout">
            <a:avLst>
              <a:gd name="adj1" fmla="val 65732"/>
              <a:gd name="adj2" fmla="val 4036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Навигационен екран</a:t>
            </a:r>
          </a:p>
        </p:txBody>
      </p:sp>
      <p:sp>
        <p:nvSpPr>
          <p:cNvPr id="15" name="Закръглено правоъгълно изнесено означение 14"/>
          <p:cNvSpPr/>
          <p:nvPr/>
        </p:nvSpPr>
        <p:spPr bwMode="auto">
          <a:xfrm>
            <a:off x="483013" y="1313311"/>
            <a:ext cx="1932792" cy="572500"/>
          </a:xfrm>
          <a:prstGeom prst="wedgeRoundRectCallout">
            <a:avLst>
              <a:gd name="adj1" fmla="val 103760"/>
              <a:gd name="adj2" fmla="val 5490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Заглавие</a:t>
            </a:r>
          </a:p>
        </p:txBody>
      </p:sp>
      <p:sp>
        <p:nvSpPr>
          <p:cNvPr id="17" name="Закръглено правоъгълно изнесено означение 16"/>
          <p:cNvSpPr/>
          <p:nvPr/>
        </p:nvSpPr>
        <p:spPr bwMode="auto">
          <a:xfrm>
            <a:off x="8361428" y="5410325"/>
            <a:ext cx="1627632" cy="548907"/>
          </a:xfrm>
          <a:prstGeom prst="wedgeRoundRectCallout">
            <a:avLst>
              <a:gd name="adj1" fmla="val -114439"/>
              <a:gd name="adj2" fmla="val 188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Списък</a:t>
            </a:r>
          </a:p>
        </p:txBody>
      </p:sp>
      <p:sp>
        <p:nvSpPr>
          <p:cNvPr id="6" name="Закръглено правоъгълно изнесено означение 15">
            <a:extLst>
              <a:ext uri="{FF2B5EF4-FFF2-40B4-BE49-F238E27FC236}">
                <a16:creationId xmlns:a16="http://schemas.microsoft.com/office/drawing/2014/main" id="{46DF6804-B35C-12F3-AFF0-D52E7AB75292}"/>
              </a:ext>
            </a:extLst>
          </p:cNvPr>
          <p:cNvSpPr/>
          <p:nvPr/>
        </p:nvSpPr>
        <p:spPr bwMode="auto">
          <a:xfrm>
            <a:off x="8336103" y="3036107"/>
            <a:ext cx="2394376" cy="659752"/>
          </a:xfrm>
          <a:prstGeom prst="wedgeRoundRectCallout">
            <a:avLst>
              <a:gd name="adj1" fmla="val -154226"/>
              <a:gd name="adj2" fmla="val -2811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Радиобутон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7959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7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77DE6-9DAB-4E35-B57C-D2FE6A974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5" y="1458410"/>
            <a:ext cx="8222075" cy="474562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Бутон за избор </a:t>
            </a:r>
            <a:r>
              <a:rPr lang="bg-BG" dirty="0"/>
              <a:t>–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b="1" dirty="0"/>
              <a:t>избира обекти </a:t>
            </a:r>
            <a:r>
              <a:rPr lang="bg-BG" dirty="0"/>
              <a:t>на екрана (по подразбиране </a:t>
            </a:r>
            <a:r>
              <a:rPr lang="bg-BG" b="1" dirty="0"/>
              <a:t>левия бутон</a:t>
            </a:r>
            <a:r>
              <a:rPr lang="bg-BG" dirty="0"/>
              <a:t>) </a:t>
            </a:r>
          </a:p>
          <a:p>
            <a:pPr>
              <a:spcBef>
                <a:spcPts val="2500"/>
              </a:spcBef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Бутон за опции </a:t>
            </a:r>
            <a:r>
              <a:rPr lang="bg-BG" dirty="0"/>
              <a:t>– </a:t>
            </a:r>
            <a:r>
              <a:rPr lang="bg-BG" b="1" dirty="0"/>
              <a:t>отваря контекстното меню</a:t>
            </a:r>
            <a:r>
              <a:rPr lang="bg-BG" dirty="0"/>
              <a:t> (по подразбиране </a:t>
            </a:r>
            <a:r>
              <a:rPr lang="bg-BG" b="1" dirty="0"/>
              <a:t>десен бутон</a:t>
            </a:r>
            <a:r>
              <a:rPr lang="bg-BG" dirty="0"/>
              <a:t>) </a:t>
            </a:r>
          </a:p>
          <a:p>
            <a:pPr>
              <a:spcBef>
                <a:spcPts val="2500"/>
              </a:spcBef>
              <a:buClr>
                <a:schemeClr val="tx1"/>
              </a:buClr>
            </a:pPr>
            <a:r>
              <a:rPr lang="bg-BG" dirty="0"/>
              <a:t>Бутоните на мишката може да </a:t>
            </a:r>
            <a:r>
              <a:rPr lang="bg-BG" b="1" dirty="0"/>
              <a:t>разменят</a:t>
            </a:r>
            <a:r>
              <a:rPr lang="bg-BG" dirty="0"/>
              <a:t> функциите си за удобство при работа с </a:t>
            </a:r>
            <a:r>
              <a:rPr lang="bg-BG" b="1" dirty="0"/>
              <a:t>лява</a:t>
            </a:r>
            <a:r>
              <a:rPr lang="bg-BG" dirty="0"/>
              <a:t> или </a:t>
            </a:r>
            <a:r>
              <a:rPr lang="bg-BG" b="1" dirty="0"/>
              <a:t>дясна</a:t>
            </a:r>
            <a:r>
              <a:rPr lang="bg-BG" dirty="0"/>
              <a:t> ръка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90CBF-2CE6-4E3A-AB16-2430A3BE2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Работа с мишката</a:t>
            </a:r>
            <a:endParaRPr lang="en-US" dirty="0"/>
          </a:p>
        </p:txBody>
      </p:sp>
      <p:pic>
        <p:nvPicPr>
          <p:cNvPr id="7" name="Картина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9089" y="4773284"/>
            <a:ext cx="2700997" cy="16712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9088" y="1458410"/>
            <a:ext cx="2700997" cy="298048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0820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770" y="1775448"/>
            <a:ext cx="4154885" cy="234145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77DE6-9DAB-4E35-B57C-D2FE6A974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631236" cy="52010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Контекстно меню </a:t>
            </a:r>
            <a:r>
              <a:rPr lang="bg-BG" dirty="0"/>
              <a:t>– предлага	 възможни </a:t>
            </a:r>
            <a:r>
              <a:rPr lang="bg-BG" b="1" dirty="0"/>
              <a:t>действия</a:t>
            </a:r>
            <a:r>
              <a:rPr lang="bg-BG" dirty="0"/>
              <a:t> с </a:t>
            </a:r>
            <a:r>
              <a:rPr lang="bg-BG" b="1" dirty="0"/>
              <a:t>избрания</a:t>
            </a:r>
            <a:r>
              <a:rPr lang="bg-BG" dirty="0"/>
              <a:t> в момента </a:t>
            </a:r>
            <a:r>
              <a:rPr lang="bg-BG" b="1" dirty="0"/>
              <a:t>обект</a:t>
            </a:r>
            <a:endParaRPr lang="en-US" b="1" dirty="0"/>
          </a:p>
          <a:p>
            <a:pPr>
              <a:buClr>
                <a:schemeClr val="tx1"/>
              </a:buClr>
            </a:pPr>
            <a:r>
              <a:rPr lang="bg-BG" dirty="0"/>
              <a:t>Отваряне на контекстното меню:</a:t>
            </a:r>
          </a:p>
          <a:p>
            <a:pPr lvl="1">
              <a:buClr>
                <a:schemeClr val="tx1"/>
              </a:buClr>
            </a:pPr>
            <a:r>
              <a:rPr lang="bg-BG" dirty="0"/>
              <a:t>С </a:t>
            </a:r>
            <a:r>
              <a:rPr lang="bg-BG" b="1" dirty="0"/>
              <a:t>десен бутон </a:t>
            </a:r>
            <a:r>
              <a:rPr lang="bg-BG" dirty="0"/>
              <a:t>на мишката</a:t>
            </a:r>
          </a:p>
          <a:p>
            <a:pPr lvl="1">
              <a:buClr>
                <a:schemeClr val="tx1"/>
              </a:buClr>
            </a:pPr>
            <a:r>
              <a:rPr lang="bg-BG" dirty="0"/>
              <a:t>С клавиша, разположен между десен</a:t>
            </a:r>
            <a:r>
              <a:rPr lang="en-US" dirty="0"/>
              <a:t> [</a:t>
            </a:r>
            <a:r>
              <a:rPr lang="en-US" b="1" dirty="0"/>
              <a:t>Alt</a:t>
            </a:r>
            <a:r>
              <a:rPr lang="en-US" dirty="0"/>
              <a:t>] </a:t>
            </a:r>
            <a:r>
              <a:rPr lang="bg-BG" dirty="0"/>
              <a:t>и десен</a:t>
            </a:r>
            <a:r>
              <a:rPr lang="en-US" dirty="0"/>
              <a:t> [</a:t>
            </a:r>
            <a:r>
              <a:rPr lang="en-US" b="1" dirty="0"/>
              <a:t>Ctrl</a:t>
            </a:r>
            <a:r>
              <a:rPr lang="en-US" dirty="0"/>
              <a:t>]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90CBF-2CE6-4E3A-AB16-2430A3BE2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Контекстно меню</a:t>
            </a:r>
            <a:endParaRPr lang="en-US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770" y="4696227"/>
            <a:ext cx="4154885" cy="151086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1524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254" y="1285942"/>
            <a:ext cx="3475878" cy="53732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77DE6-9DAB-4E35-B57C-D2FE6A974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227983" cy="52010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Изключвайте компютъра </a:t>
            </a:r>
            <a:r>
              <a:rPr lang="bg-BG" dirty="0"/>
              <a:t>с указаната команда, а не с прекъсване на захранването!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90CBF-2CE6-4E3A-AB16-2430A3BE2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Изключване на компютъра</a:t>
            </a:r>
            <a:endParaRPr lang="en-US" dirty="0"/>
          </a:p>
        </p:txBody>
      </p:sp>
      <p:sp>
        <p:nvSpPr>
          <p:cNvPr id="3" name="Закръглено правоъгълно изнесено означение 2"/>
          <p:cNvSpPr/>
          <p:nvPr/>
        </p:nvSpPr>
        <p:spPr bwMode="auto">
          <a:xfrm>
            <a:off x="1999477" y="3796658"/>
            <a:ext cx="4702504" cy="1301986"/>
          </a:xfrm>
          <a:prstGeom prst="wedgeRoundRectCallout">
            <a:avLst>
              <a:gd name="adj1" fmla="val 62669"/>
              <a:gd name="adj2" fmla="val 10170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Натисни бутон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Захранване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след това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Изключване</a:t>
            </a:r>
          </a:p>
        </p:txBody>
      </p:sp>
      <p:sp>
        <p:nvSpPr>
          <p:cNvPr id="6" name="Закръглен правоъгълник 7"/>
          <p:cNvSpPr/>
          <p:nvPr/>
        </p:nvSpPr>
        <p:spPr bwMode="auto">
          <a:xfrm>
            <a:off x="7482253" y="5097771"/>
            <a:ext cx="1987062" cy="1223898"/>
          </a:xfrm>
          <a:prstGeom prst="roundRect">
            <a:avLst>
              <a:gd name="adj" fmla="val 0"/>
            </a:avLst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218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1086" y="1656688"/>
            <a:ext cx="7579238" cy="4771126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262505" y="1329756"/>
            <a:ext cx="11735168" cy="529895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981084" y="1626490"/>
            <a:ext cx="10339830" cy="4705489"/>
          </a:xfrm>
          <a:prstGeom prst="rect">
            <a:avLst/>
          </a:prstGeom>
        </p:spPr>
        <p:txBody>
          <a:bodyPr vert="horz" lIns="107972" tIns="35991" rIns="107972" bIns="35991" rtlCol="0"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73" indent="-457200">
              <a:buClr>
                <a:schemeClr val="bg2"/>
              </a:buClr>
            </a:pP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Потребителски интерфейс </a:t>
            </a:r>
            <a:r>
              <a:rPr lang="en-US" sz="3000" dirty="0">
                <a:solidFill>
                  <a:schemeClr val="bg2"/>
                </a:solidFill>
              </a:rPr>
              <a:t>–</a:t>
            </a:r>
            <a:r>
              <a:rPr lang="bg-BG" sz="3000" dirty="0">
                <a:solidFill>
                  <a:schemeClr val="bg2"/>
                </a:solidFill>
              </a:rPr>
              <a:t> система за общуване с </a:t>
            </a:r>
            <a:r>
              <a:rPr lang="bg-BG" sz="3000" b="1" dirty="0">
                <a:solidFill>
                  <a:schemeClr val="bg2"/>
                </a:solidFill>
              </a:rPr>
              <a:t>КС</a:t>
            </a:r>
          </a:p>
          <a:p>
            <a:pPr marL="514373" indent="-571500">
              <a:buClr>
                <a:schemeClr val="bg2"/>
              </a:buClr>
            </a:pPr>
            <a:r>
              <a:rPr lang="bg-BG" sz="3000" dirty="0">
                <a:solidFill>
                  <a:schemeClr val="bg2"/>
                </a:solidFill>
              </a:rPr>
              <a:t>Основни елементи:</a:t>
            </a:r>
            <a:endParaRPr lang="en-US" sz="3000" dirty="0">
              <a:solidFill>
                <a:schemeClr val="bg2"/>
              </a:solidFill>
            </a:endParaRPr>
          </a:p>
          <a:p>
            <a:pPr marL="1047439" lvl="1" indent="-571500">
              <a:buClr>
                <a:schemeClr val="bg2"/>
              </a:buClr>
            </a:pPr>
            <a:r>
              <a:rPr lang="bg-BG" sz="2800" b="1" dirty="0">
                <a:solidFill>
                  <a:schemeClr val="bg2"/>
                </a:solidFill>
              </a:rPr>
              <a:t>Работен плот</a:t>
            </a:r>
            <a:endParaRPr lang="en-US" sz="2800" dirty="0">
              <a:solidFill>
                <a:schemeClr val="bg2"/>
              </a:solidFill>
            </a:endParaRPr>
          </a:p>
          <a:p>
            <a:pPr marL="1047439" lvl="1" indent="-571500">
              <a:buClr>
                <a:schemeClr val="bg2"/>
              </a:buClr>
            </a:pPr>
            <a:r>
              <a:rPr lang="bg-BG" sz="2800" b="1" dirty="0">
                <a:solidFill>
                  <a:schemeClr val="bg2"/>
                </a:solidFill>
              </a:rPr>
              <a:t>Прозорци</a:t>
            </a:r>
            <a:endParaRPr lang="en-US" sz="2800" dirty="0">
              <a:solidFill>
                <a:schemeClr val="bg2"/>
              </a:solidFill>
            </a:endParaRPr>
          </a:p>
          <a:p>
            <a:pPr marL="1047439" lvl="1" indent="-571500">
              <a:buClr>
                <a:schemeClr val="bg2"/>
              </a:buClr>
            </a:pPr>
            <a:r>
              <a:rPr lang="bg-BG" sz="2800" b="1" dirty="0">
                <a:solidFill>
                  <a:schemeClr val="bg2"/>
                </a:solidFill>
              </a:rPr>
              <a:t>Диалогови прозорци</a:t>
            </a:r>
            <a:r>
              <a:rPr lang="bg-BG" sz="3000" b="1" dirty="0">
                <a:solidFill>
                  <a:schemeClr val="bg2"/>
                </a:solidFill>
              </a:rPr>
              <a:t> </a:t>
            </a:r>
          </a:p>
          <a:p>
            <a:pPr marL="514373" indent="-571500">
              <a:buClr>
                <a:schemeClr val="bg2"/>
              </a:buClr>
            </a:pPr>
            <a:r>
              <a:rPr lang="bg-BG" altLang="ko-KR" sz="3000" dirty="0">
                <a:solidFill>
                  <a:schemeClr val="bg2"/>
                </a:solidFill>
              </a:rPr>
              <a:t>Компоненти на прозорците: </a:t>
            </a:r>
          </a:p>
          <a:p>
            <a:pPr marL="1047439" lvl="1" indent="-571500">
              <a:buClr>
                <a:schemeClr val="bg2"/>
              </a:buClr>
            </a:pPr>
            <a:r>
              <a:rPr lang="bg-BG" altLang="ko-KR" sz="2800" b="1" dirty="0">
                <a:solidFill>
                  <a:schemeClr val="bg2"/>
                </a:solidFill>
              </a:rPr>
              <a:t>Менюта</a:t>
            </a:r>
          </a:p>
          <a:p>
            <a:pPr marL="1047439" lvl="1" indent="-571500">
              <a:buClr>
                <a:schemeClr val="bg2"/>
              </a:buClr>
            </a:pPr>
            <a:r>
              <a:rPr lang="bg-BG" altLang="ko-KR" sz="2800" b="1" dirty="0">
                <a:solidFill>
                  <a:schemeClr val="bg2"/>
                </a:solidFill>
              </a:rPr>
              <a:t>Бутони</a:t>
            </a:r>
            <a:endParaRPr lang="ko-KR" altLang="en-US" sz="2800" b="1" dirty="0">
              <a:solidFill>
                <a:schemeClr val="bg2"/>
              </a:solidFill>
            </a:endParaRP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310E1F5C-7C9B-47AD-B0CD-008D7E9BCB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noProof="0" dirty="0"/>
          </a:p>
        </p:txBody>
      </p:sp>
      <p:sp>
        <p:nvSpPr>
          <p:cNvPr id="2" name="TextBox 1"/>
          <p:cNvSpPr txBox="1"/>
          <p:nvPr/>
        </p:nvSpPr>
        <p:spPr>
          <a:xfrm>
            <a:off x="4349992" y="5307843"/>
            <a:ext cx="3375503" cy="1276861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marL="457200" indent="-57150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2800" b="1" dirty="0">
                <a:solidFill>
                  <a:schemeClr val="bg2"/>
                </a:solidFill>
              </a:rPr>
              <a:t>Текстови полета</a:t>
            </a:r>
          </a:p>
          <a:p>
            <a:pPr marL="457200" indent="-57150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2800" b="1" dirty="0">
                <a:solidFill>
                  <a:schemeClr val="bg2"/>
                </a:solidFill>
              </a:rPr>
              <a:t>Плъзгачи</a:t>
            </a:r>
            <a:endParaRPr lang="en-US" sz="28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61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422544" y="1371604"/>
            <a:ext cx="8182463" cy="5334437"/>
          </a:xfrm>
        </p:spPr>
        <p:txBody>
          <a:bodyPr>
            <a:normAutofit/>
          </a:bodyPr>
          <a:lstStyle/>
          <a:p>
            <a:r>
              <a:rPr lang="bg-BG" sz="3600" dirty="0"/>
              <a:t>Как </a:t>
            </a:r>
            <a:r>
              <a:rPr lang="bg-BG" sz="3600" b="1" dirty="0">
                <a:solidFill>
                  <a:schemeClr val="bg1"/>
                </a:solidFill>
              </a:rPr>
              <a:t>общуваме</a:t>
            </a:r>
            <a:r>
              <a:rPr lang="bg-BG" sz="3600" dirty="0"/>
              <a:t> с компютъра?</a:t>
            </a:r>
          </a:p>
          <a:p>
            <a:pPr marL="1047439" lvl="1" indent="-571500"/>
            <a:r>
              <a:rPr lang="bg-BG" sz="3400" dirty="0"/>
              <a:t>Операционна система</a:t>
            </a:r>
          </a:p>
          <a:p>
            <a:pPr marL="1047439" lvl="1" indent="-571500"/>
            <a:r>
              <a:rPr lang="bg-BG" sz="3400" dirty="0"/>
              <a:t>Потребителски интерфейс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bg-BG" sz="3600" dirty="0"/>
              <a:t>Основни елементи на:</a:t>
            </a:r>
            <a:endParaRPr lang="en-US" sz="3600" dirty="0"/>
          </a:p>
          <a:p>
            <a:pPr lvl="1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</a:pPr>
            <a:r>
              <a:rPr lang="bg-BG" sz="3400" dirty="0"/>
              <a:t>Работния плот</a:t>
            </a:r>
            <a:endParaRPr lang="en-US" sz="3400" dirty="0"/>
          </a:p>
          <a:p>
            <a:pPr lvl="1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</a:pPr>
            <a:r>
              <a:rPr lang="bg-BG" sz="3200" dirty="0"/>
              <a:t>Прозорците</a:t>
            </a:r>
            <a:endParaRPr lang="en-US" sz="3200" dirty="0"/>
          </a:p>
          <a:p>
            <a:pPr lvl="1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</a:pPr>
            <a:r>
              <a:rPr lang="bg-BG" sz="3600" dirty="0"/>
              <a:t>Диалоговите прозорци</a:t>
            </a:r>
            <a:endParaRPr lang="en-US" sz="3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016845"/>
            <a:ext cx="10961783" cy="768084"/>
          </a:xfrm>
        </p:spPr>
        <p:txBody>
          <a:bodyPr/>
          <a:lstStyle/>
          <a:p>
            <a:r>
              <a:rPr lang="bg-BG" sz="5400" dirty="0"/>
              <a:t>Как общуваме с компютъра?</a:t>
            </a:r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>
          <a:xfrm>
            <a:off x="615108" y="5789440"/>
            <a:ext cx="10961783" cy="675365"/>
          </a:xfrm>
        </p:spPr>
        <p:txBody>
          <a:bodyPr/>
          <a:lstStyle/>
          <a:p>
            <a:pPr marL="475939" lvl="1" indent="0" algn="ctr">
              <a:buNone/>
            </a:pPr>
            <a:r>
              <a:rPr lang="bg-BG" sz="4000" dirty="0"/>
              <a:t>Операционна система и интерфейс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368" y="362449"/>
            <a:ext cx="8063262" cy="453558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6746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429993"/>
            <a:ext cx="9929724" cy="527604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Компютърна програма </a:t>
            </a:r>
            <a:r>
              <a:rPr lang="bg-BG" sz="3400" dirty="0"/>
              <a:t>– последователност от </a:t>
            </a:r>
            <a:r>
              <a:rPr lang="bg-BG" sz="3400" b="1" dirty="0"/>
              <a:t>инструкции</a:t>
            </a:r>
            <a:r>
              <a:rPr lang="bg-BG" sz="3400" dirty="0"/>
              <a:t> за решаване на проблем от компютъра</a:t>
            </a:r>
          </a:p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Операционна система </a:t>
            </a:r>
            <a:r>
              <a:rPr lang="bg-BG" sz="3400" dirty="0"/>
              <a:t>(</a:t>
            </a:r>
            <a:r>
              <a:rPr lang="bg-BG" sz="3400" b="1" dirty="0"/>
              <a:t>системен софтуер</a:t>
            </a:r>
            <a:r>
              <a:rPr lang="bg-BG" sz="3400" dirty="0"/>
              <a:t>) – управлява всички компоненти на </a:t>
            </a:r>
            <a:r>
              <a:rPr lang="bg-BG" sz="3400" b="1" dirty="0"/>
              <a:t>КС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Потребителски интерфейс</a:t>
            </a:r>
            <a:r>
              <a:rPr lang="bg-BG" dirty="0"/>
              <a:t> </a:t>
            </a:r>
            <a:r>
              <a:rPr lang="en-US" dirty="0"/>
              <a:t>–</a:t>
            </a:r>
            <a:r>
              <a:rPr lang="bg-BG" dirty="0"/>
              <a:t> </a:t>
            </a:r>
            <a:r>
              <a:rPr lang="bg-BG" sz="3400" dirty="0">
                <a:latin typeface="Calibri" panose="020F0502020204030204" pitchFamily="34" charset="0"/>
                <a:cs typeface="Calibri" panose="020F0502020204030204" pitchFamily="34" charset="0"/>
              </a:rPr>
              <a:t>система, която позволява </a:t>
            </a:r>
            <a:r>
              <a:rPr lang="bg-BG" sz="3400" b="1" dirty="0">
                <a:latin typeface="Calibri" panose="020F0502020204030204" pitchFamily="34" charset="0"/>
                <a:cs typeface="Calibri" panose="020F0502020204030204" pitchFamily="34" charset="0"/>
              </a:rPr>
              <a:t>взаимодействие</a:t>
            </a:r>
            <a:r>
              <a:rPr lang="bg-BG" sz="3400" dirty="0">
                <a:latin typeface="Calibri" panose="020F0502020204030204" pitchFamily="34" charset="0"/>
                <a:cs typeface="Calibri" panose="020F0502020204030204" pitchFamily="34" charset="0"/>
              </a:rPr>
              <a:t> между </a:t>
            </a:r>
            <a:r>
              <a:rPr lang="bg-BG" sz="3400" b="1" dirty="0">
                <a:latin typeface="Calibri" panose="020F0502020204030204" pitchFamily="34" charset="0"/>
                <a:cs typeface="Calibri" panose="020F0502020204030204" pitchFamily="34" charset="0"/>
              </a:rPr>
              <a:t>човека</a:t>
            </a:r>
            <a:r>
              <a:rPr lang="bg-BG" sz="3400" dirty="0">
                <a:latin typeface="Calibri" panose="020F0502020204030204" pitchFamily="34" charset="0"/>
                <a:cs typeface="Calibri" panose="020F0502020204030204" pitchFamily="34" charset="0"/>
              </a:rPr>
              <a:t> и </a:t>
            </a:r>
            <a:r>
              <a:rPr lang="bg-BG" sz="3400" b="1" dirty="0">
                <a:latin typeface="Calibri" panose="020F0502020204030204" pitchFamily="34" charset="0"/>
                <a:cs typeface="Calibri" panose="020F0502020204030204" pitchFamily="34" charset="0"/>
              </a:rPr>
              <a:t>компютъра</a:t>
            </a:r>
            <a:endParaRPr lang="en-US" sz="3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246" y="303950"/>
            <a:ext cx="8399495" cy="882654"/>
          </a:xfrm>
        </p:spPr>
        <p:txBody>
          <a:bodyPr>
            <a:normAutofit/>
          </a:bodyPr>
          <a:lstStyle/>
          <a:p>
            <a:r>
              <a:rPr lang="bg-BG" sz="4000" dirty="0"/>
              <a:t>Как общуваме с компютъра?</a:t>
            </a:r>
          </a:p>
        </p:txBody>
      </p:sp>
    </p:spTree>
    <p:extLst>
      <p:ext uri="{BB962C8B-B14F-4D97-AF65-F5344CB8AC3E}">
        <p14:creationId xmlns:p14="http://schemas.microsoft.com/office/powerpoint/2010/main" val="299803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933425"/>
            <a:ext cx="10961783" cy="768084"/>
          </a:xfrm>
        </p:spPr>
        <p:txBody>
          <a:bodyPr/>
          <a:lstStyle/>
          <a:p>
            <a:r>
              <a:rPr lang="bg-BG" dirty="0"/>
              <a:t>Елементи на началния екран</a:t>
            </a:r>
            <a:endParaRPr lang="en-US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>
          <a:xfrm>
            <a:off x="615107" y="5792949"/>
            <a:ext cx="10961783" cy="675365"/>
          </a:xfrm>
        </p:spPr>
        <p:txBody>
          <a:bodyPr/>
          <a:lstStyle/>
          <a:p>
            <a:r>
              <a:rPr lang="bg-BG" dirty="0"/>
              <a:t>Работен плот и лента на задачите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493" y="437043"/>
            <a:ext cx="7831009" cy="440494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9453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853" y="1369855"/>
            <a:ext cx="7700325" cy="433143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Начален екран или работен плот (</a:t>
            </a:r>
            <a:r>
              <a:rPr lang="en-US" dirty="0"/>
              <a:t>Desktop</a:t>
            </a:r>
            <a:r>
              <a:rPr lang="bg-BG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Закръглено правоъгълно изнесено означение 8"/>
          <p:cNvSpPr/>
          <p:nvPr/>
        </p:nvSpPr>
        <p:spPr bwMode="auto">
          <a:xfrm>
            <a:off x="9337431" y="3604784"/>
            <a:ext cx="2657803" cy="1178231"/>
          </a:xfrm>
          <a:prstGeom prst="wedgeRoundRectCallout">
            <a:avLst>
              <a:gd name="adj1" fmla="val -48433"/>
              <a:gd name="adj2" fmla="val 1113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Програми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фонов режим</a:t>
            </a:r>
          </a:p>
        </p:txBody>
      </p:sp>
      <p:sp>
        <p:nvSpPr>
          <p:cNvPr id="10" name="Закръглено правоъгълно изнесено означение 9"/>
          <p:cNvSpPr/>
          <p:nvPr/>
        </p:nvSpPr>
        <p:spPr bwMode="auto">
          <a:xfrm>
            <a:off x="105192" y="1679201"/>
            <a:ext cx="2014916" cy="1017839"/>
          </a:xfrm>
          <a:prstGeom prst="wedgeRoundRectCallout">
            <a:avLst>
              <a:gd name="adj1" fmla="val 61854"/>
              <a:gd name="adj2" fmla="val -2277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Икони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програми</a:t>
            </a:r>
          </a:p>
        </p:txBody>
      </p:sp>
      <p:sp>
        <p:nvSpPr>
          <p:cNvPr id="11" name="Закръглено правоъгълно изнесено означение 10"/>
          <p:cNvSpPr/>
          <p:nvPr/>
        </p:nvSpPr>
        <p:spPr bwMode="auto">
          <a:xfrm>
            <a:off x="105192" y="3762295"/>
            <a:ext cx="2177894" cy="677819"/>
          </a:xfrm>
          <a:prstGeom prst="wedgeRoundRectCallout">
            <a:avLst>
              <a:gd name="adj1" fmla="val 47811"/>
              <a:gd name="adj2" fmla="val 9624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Старт меню</a:t>
            </a:r>
          </a:p>
        </p:txBody>
      </p:sp>
      <p:sp>
        <p:nvSpPr>
          <p:cNvPr id="13" name="Закръглено правоъгълно изнесено означение 12"/>
          <p:cNvSpPr/>
          <p:nvPr/>
        </p:nvSpPr>
        <p:spPr bwMode="auto">
          <a:xfrm>
            <a:off x="1481162" y="6024186"/>
            <a:ext cx="1759381" cy="527432"/>
          </a:xfrm>
          <a:prstGeom prst="wedgeRoundRectCallout">
            <a:avLst>
              <a:gd name="adj1" fmla="val 37060"/>
              <a:gd name="adj2" fmla="val -10293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Търсачка</a:t>
            </a:r>
          </a:p>
        </p:txBody>
      </p:sp>
      <p:sp>
        <p:nvSpPr>
          <p:cNvPr id="15" name="Закръглено правоъгълно изнесено означение 14"/>
          <p:cNvSpPr/>
          <p:nvPr/>
        </p:nvSpPr>
        <p:spPr bwMode="auto">
          <a:xfrm>
            <a:off x="5502075" y="5876016"/>
            <a:ext cx="3802804" cy="595172"/>
          </a:xfrm>
          <a:prstGeom prst="wedgeRoundRectCallout">
            <a:avLst>
              <a:gd name="adj1" fmla="val -74064"/>
              <a:gd name="adj2" fmla="val -7282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Икони за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бърз достъп</a:t>
            </a:r>
          </a:p>
        </p:txBody>
      </p:sp>
    </p:spTree>
    <p:extLst>
      <p:ext uri="{BB962C8B-B14F-4D97-AF65-F5344CB8AC3E}">
        <p14:creationId xmlns:p14="http://schemas.microsoft.com/office/powerpoint/2010/main" val="339156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071" y="720572"/>
            <a:ext cx="6228260" cy="376336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C07982-6D23-447D-9D4D-78C23E2B49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7" y="4738854"/>
            <a:ext cx="10961783" cy="768084"/>
          </a:xfrm>
        </p:spPr>
        <p:txBody>
          <a:bodyPr/>
          <a:lstStyle/>
          <a:p>
            <a:r>
              <a:rPr lang="bg-BG" dirty="0"/>
              <a:t>Основни елементи на прозорците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3B8732-F1A3-4362-921B-7817987BAE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7656" y="5658252"/>
            <a:ext cx="11436683" cy="675365"/>
          </a:xfrm>
        </p:spPr>
        <p:txBody>
          <a:bodyPr/>
          <a:lstStyle/>
          <a:p>
            <a:r>
              <a:rPr lang="bg-BG" sz="4000" dirty="0"/>
              <a:t>Менюта, ленти, бутони, плъзгачи, области и екрани 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6E881-27C0-4FD7-8EAD-6C02DC006F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41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410" y="1820614"/>
            <a:ext cx="6765921" cy="43515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Основни елементи на прозореца(1)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Закръглено правоъгълно изнесено означение 8"/>
          <p:cNvSpPr/>
          <p:nvPr/>
        </p:nvSpPr>
        <p:spPr bwMode="auto">
          <a:xfrm>
            <a:off x="531225" y="1352639"/>
            <a:ext cx="1932792" cy="570748"/>
          </a:xfrm>
          <a:prstGeom prst="wedgeRoundRectCallout">
            <a:avLst>
              <a:gd name="adj1" fmla="val 63099"/>
              <a:gd name="adj2" fmla="val 359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Заглавие</a:t>
            </a:r>
          </a:p>
        </p:txBody>
      </p:sp>
      <p:sp>
        <p:nvSpPr>
          <p:cNvPr id="14" name="Закръглено правоъгълно изнесено означение 13"/>
          <p:cNvSpPr/>
          <p:nvPr/>
        </p:nvSpPr>
        <p:spPr bwMode="auto">
          <a:xfrm>
            <a:off x="9793878" y="1208028"/>
            <a:ext cx="1489297" cy="559929"/>
          </a:xfrm>
          <a:prstGeom prst="wedgeRoundRectCallout">
            <a:avLst>
              <a:gd name="adj1" fmla="val -84157"/>
              <a:gd name="adj2" fmla="val 609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Бутони</a:t>
            </a:r>
          </a:p>
        </p:txBody>
      </p:sp>
      <p:sp>
        <p:nvSpPr>
          <p:cNvPr id="15" name="Закръглено правоъгълно изнесено означение 14"/>
          <p:cNvSpPr/>
          <p:nvPr/>
        </p:nvSpPr>
        <p:spPr bwMode="auto">
          <a:xfrm>
            <a:off x="422549" y="2292296"/>
            <a:ext cx="1758462" cy="533790"/>
          </a:xfrm>
          <a:prstGeom prst="wedgeRoundRectCallout">
            <a:avLst>
              <a:gd name="adj1" fmla="val 81547"/>
              <a:gd name="adj2" fmla="val -2731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Меню</a:t>
            </a:r>
          </a:p>
        </p:txBody>
      </p:sp>
      <p:sp>
        <p:nvSpPr>
          <p:cNvPr id="17" name="Закръглено правоъгълно изнесено означение 16"/>
          <p:cNvSpPr/>
          <p:nvPr/>
        </p:nvSpPr>
        <p:spPr bwMode="auto">
          <a:xfrm>
            <a:off x="243762" y="3438346"/>
            <a:ext cx="2630648" cy="1004919"/>
          </a:xfrm>
          <a:prstGeom prst="wedgeRoundRectCallout">
            <a:avLst>
              <a:gd name="adj1" fmla="val 54802"/>
              <a:gd name="adj2" fmla="val 2223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Навигационен екран</a:t>
            </a:r>
          </a:p>
        </p:txBody>
      </p:sp>
      <p:sp>
        <p:nvSpPr>
          <p:cNvPr id="18" name="Закръглено правоъгълно изнесено означение 17"/>
          <p:cNvSpPr/>
          <p:nvPr/>
        </p:nvSpPr>
        <p:spPr bwMode="auto">
          <a:xfrm>
            <a:off x="9120622" y="5128611"/>
            <a:ext cx="2699348" cy="585558"/>
          </a:xfrm>
          <a:prstGeom prst="wedgeRoundRectCallout">
            <a:avLst>
              <a:gd name="adj1" fmla="val -68219"/>
              <a:gd name="adj2" fmla="val -6681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Работна област</a:t>
            </a:r>
          </a:p>
        </p:txBody>
      </p:sp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369109" y="4892345"/>
            <a:ext cx="2238966" cy="1058090"/>
          </a:xfrm>
          <a:prstGeom prst="wedgeRoundRectCallout">
            <a:avLst>
              <a:gd name="adj1" fmla="val 69444"/>
              <a:gd name="adj2" fmla="val 465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Ред за съобщения</a:t>
            </a:r>
          </a:p>
        </p:txBody>
      </p:sp>
    </p:spTree>
    <p:extLst>
      <p:ext uri="{BB962C8B-B14F-4D97-AF65-F5344CB8AC3E}">
        <p14:creationId xmlns:p14="http://schemas.microsoft.com/office/powerpoint/2010/main" val="28133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5" grpId="0" animBg="1"/>
      <p:bldP spid="17" grpId="0" animBg="1"/>
      <p:bldP spid="18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9738" b="25148"/>
          <a:stretch/>
        </p:blipFill>
        <p:spPr>
          <a:xfrm>
            <a:off x="703387" y="1741302"/>
            <a:ext cx="7115784" cy="48755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Основни елементи на прозореца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4" name="Закръглено правоъгълно изнесено означение 13"/>
          <p:cNvSpPr/>
          <p:nvPr/>
        </p:nvSpPr>
        <p:spPr bwMode="auto">
          <a:xfrm>
            <a:off x="3310988" y="1474341"/>
            <a:ext cx="2303011" cy="1175113"/>
          </a:xfrm>
          <a:prstGeom prst="wedgeRoundRectCallout">
            <a:avLst>
              <a:gd name="adj1" fmla="val 76918"/>
              <a:gd name="adj2" fmla="val -155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Скриване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прозореца</a:t>
            </a:r>
          </a:p>
        </p:txBody>
      </p:sp>
      <p:sp>
        <p:nvSpPr>
          <p:cNvPr id="21" name="Закръглено правоъгълно изнесено означение 20"/>
          <p:cNvSpPr/>
          <p:nvPr/>
        </p:nvSpPr>
        <p:spPr bwMode="auto">
          <a:xfrm>
            <a:off x="7949022" y="2649454"/>
            <a:ext cx="3494859" cy="1047702"/>
          </a:xfrm>
          <a:prstGeom prst="wedgeRoundRectCallout">
            <a:avLst>
              <a:gd name="adj1" fmla="val -65963"/>
              <a:gd name="adj2" fmla="val -10371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Показва прозореца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целия екран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6312755" y="1741302"/>
            <a:ext cx="513496" cy="36372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826251" y="1741302"/>
            <a:ext cx="454024" cy="36372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5303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 animBg="1"/>
      <p:bldP spid="6" grpId="0" animBg="1"/>
      <p:bldP spid="10" grpId="0" animBg="1"/>
    </p:bld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6012</TotalTime>
  <Words>462</Words>
  <Application>Microsoft Office PowerPoint</Application>
  <PresentationFormat>Widescreen</PresentationFormat>
  <Paragraphs>115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Диалог на потребителите с компютърни приложения</vt:lpstr>
      <vt:lpstr>Съдържание</vt:lpstr>
      <vt:lpstr>PowerPoint Presentation</vt:lpstr>
      <vt:lpstr>Как общуваме с компютъра?</vt:lpstr>
      <vt:lpstr>PowerPoint Presentation</vt:lpstr>
      <vt:lpstr>Начален екран или работен плот (Desktop)</vt:lpstr>
      <vt:lpstr>PowerPoint Presentation</vt:lpstr>
      <vt:lpstr>Основни елементи на прозореца(1)</vt:lpstr>
      <vt:lpstr>Основни елементи на прозореца (2)</vt:lpstr>
      <vt:lpstr>PowerPoint Presentation</vt:lpstr>
      <vt:lpstr>Елементи на диалоговия прозорец – Пример (1)</vt:lpstr>
      <vt:lpstr>Елементи на диалоговия прозорец – Пример (2)</vt:lpstr>
      <vt:lpstr>Работа с мишката</vt:lpstr>
      <vt:lpstr>Контекстно меню</vt:lpstr>
      <vt:lpstr>Изключване на компютъра</vt:lpstr>
      <vt:lpstr>Обобщение</vt:lpstr>
      <vt:lpstr>PowerPoint Presentation</vt:lpstr>
      <vt:lpstr>Лиценз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Диалог на потребителите с компютърни приложения</dc:title>
  <dc:subject>КМИТ - 5 клас</dc:subject>
  <dc:creator>Software University Foundation</dc:creator>
  <cp:keywords/>
  <dc:description>Train the Trainers Course @ SoftUni – https://softuni.bg/opencourses/train-the-trainers</dc:description>
  <cp:lastModifiedBy>PC</cp:lastModifiedBy>
  <cp:revision>613</cp:revision>
  <dcterms:created xsi:type="dcterms:W3CDTF">2018-05-23T13:08:44Z</dcterms:created>
  <dcterms:modified xsi:type="dcterms:W3CDTF">2024-01-19T15:20:42Z</dcterms:modified>
  <cp:category>computer programming, programming</cp:category>
</cp:coreProperties>
</file>